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72989DDF-73CF-4FBC-B4BF-4DD69FD8F4C9}">
  <a:tblStyle styleId="{72989DDF-73CF-4FBC-B4BF-4DD69FD8F4C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bold.fntdata"/><Relationship Id="rId12" Type="http://schemas.openxmlformats.org/officeDocument/2006/relationships/slide" Target="slides/slide7.xml"/><Relationship Id="rId34" Type="http://schemas.openxmlformats.org/officeDocument/2006/relationships/font" Target="fonts/Roboto-regular.fntdata"/><Relationship Id="rId15" Type="http://schemas.openxmlformats.org/officeDocument/2006/relationships/slide" Target="slides/slide10.xml"/><Relationship Id="rId37" Type="http://schemas.openxmlformats.org/officeDocument/2006/relationships/font" Target="fonts/Roboto-boldItalic.fntdata"/><Relationship Id="rId14" Type="http://schemas.openxmlformats.org/officeDocument/2006/relationships/slide" Target="slides/slide9.xml"/><Relationship Id="rId36" Type="http://schemas.openxmlformats.org/officeDocument/2006/relationships/font" Target="fonts/Robo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4a256ae9d8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4a256ae9d8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4a256ae9d8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4a256ae9d8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a256ae9d8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a256ae9d8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3rd level of Girvan-Newman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a256ae9d8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a256ae9d8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4a256ae9d8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4a256ae9d8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4a256ae9d8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4a256ae9d8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4a256ae9d8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4a256ae9d8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4a29c70d4e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4a29c70d4e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OnTehFly takes time (you compute until (1) converges</a:t>
            </a:r>
            <a:endParaRPr/>
          </a:p>
          <a:p>
            <a:pPr indent="0" lvl="0" marL="0" rtl="0" algn="l">
              <a:spcBef>
                <a:spcPts val="0"/>
              </a:spcBef>
              <a:spcAft>
                <a:spcPts val="0"/>
              </a:spcAft>
              <a:buNone/>
            </a:pPr>
            <a:r>
              <a:rPr lang="en"/>
              <a:t>Precompute (quadratic space)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4a29c70d4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4a29c70d4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4a29c70d4e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4a29c70d4e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4a256ae9d8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4a256ae9d8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searched papers to decide what can be done. There were many algorithms based on Pagerank such as &lt;Read List&gt;. We have tried to choose applicable algorithms considering both local and global clustering. We have decided to use 2 papers. One of them improved the quality of clusters while the other one was improving the calculation. We couldn’t implement the performance upgrade but we have implemented the one to improve quality. Later applied test using different parameters and graphs..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4a29c70d4e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4a29c70d4e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4a29c70d4e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4a29c70d4e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4a29c70d4e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a29c70d4e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OnTehFly takes time (you compute until (1) converges</a:t>
            </a:r>
            <a:endParaRPr/>
          </a:p>
          <a:p>
            <a:pPr indent="0" lvl="0" marL="0" rtl="0" algn="l">
              <a:spcBef>
                <a:spcPts val="0"/>
              </a:spcBef>
              <a:spcAft>
                <a:spcPts val="0"/>
              </a:spcAft>
              <a:buNone/>
            </a:pPr>
            <a:r>
              <a:rPr lang="en"/>
              <a:t>Precompute (quadratic space)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4a29c70d4e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4a29c70d4e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4acd28ab3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4acd28ab3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4acd28ab3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4acd28ab3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4acd28ab3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4acd28ab3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4a256ae9d8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4a256ae9d8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4acd28ac0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4acd28ac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a256ae9d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a256ae9d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4a256ae9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4a256ae9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a256ae9d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a256ae9d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a256ae9d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a256ae9d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4a256ae9d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4a256ae9d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a256ae9d8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a256ae9d8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paper of </a:t>
            </a:r>
            <a:r>
              <a:rPr lang="en"/>
              <a:t>BINGJING CAI et.al.</a:t>
            </a:r>
            <a:endParaRPr/>
          </a:p>
          <a:p>
            <a:pPr indent="0" lvl="0" marL="0" rtl="0" algn="l">
              <a:spcBef>
                <a:spcPts val="0"/>
              </a:spcBef>
              <a:spcAft>
                <a:spcPts val="0"/>
              </a:spcAft>
              <a:buNone/>
            </a:pPr>
            <a:r>
              <a:rPr lang="en"/>
              <a:t>O(N^3) process</a:t>
            </a:r>
            <a:br>
              <a:rPr lang="en"/>
            </a:br>
            <a:r>
              <a:rPr lang="en"/>
              <a:t>O(m^2) post-process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4a2318a013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4a2318a013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-Changed lambda, resulted in increase in cluster number.</a:t>
            </a:r>
            <a:endParaRPr/>
          </a:p>
          <a:p>
            <a:pPr indent="0" lvl="0" marL="0" rtl="0" algn="l">
              <a:spcBef>
                <a:spcPts val="0"/>
              </a:spcBef>
              <a:spcAft>
                <a:spcPts val="0"/>
              </a:spcAft>
              <a:buNone/>
            </a:pPr>
            <a:r>
              <a:rPr lang="en"/>
              <a:t>-</a:t>
            </a:r>
            <a:r>
              <a:rPr lang="en"/>
              <a:t>intercluster conductance δ(C) is the maximum conductance value over all induced cuts (Ci, V \ Ci).</a:t>
            </a:r>
            <a:endParaRPr/>
          </a:p>
          <a:p>
            <a:pPr indent="0" lvl="0" marL="0" rtl="0" algn="l">
              <a:spcBef>
                <a:spcPts val="0"/>
              </a:spcBef>
              <a:spcAft>
                <a:spcPts val="0"/>
              </a:spcAft>
              <a:buNone/>
            </a:pPr>
            <a:r>
              <a:rPr lang="en"/>
              <a:t>-Modified version was slightly faster in terms of time.</a:t>
            </a:r>
            <a:br>
              <a:rPr lang="en"/>
            </a:br>
            <a:r>
              <a:rPr lang="en"/>
              <a:t>-alpha = 0.85 (Google Default)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16.png"/><Relationship Id="rId6"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gif"/><Relationship Id="rId4" Type="http://schemas.openxmlformats.org/officeDocument/2006/relationships/image" Target="../media/image2.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PageRank Optimization for Graph Clustering</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Group2:</a:t>
            </a:r>
            <a:endParaRPr sz="2400"/>
          </a:p>
          <a:p>
            <a:pPr indent="0" lvl="0" marL="0" rtl="0" algn="l">
              <a:spcBef>
                <a:spcPts val="0"/>
              </a:spcBef>
              <a:spcAft>
                <a:spcPts val="0"/>
              </a:spcAft>
              <a:buNone/>
            </a:pPr>
            <a:r>
              <a:rPr lang="en" sz="2400"/>
              <a:t>Alp Ege Baştürk</a:t>
            </a:r>
            <a:endParaRPr sz="2400"/>
          </a:p>
          <a:p>
            <a:pPr indent="0" lvl="0" marL="0" rtl="0" algn="l">
              <a:spcBef>
                <a:spcPts val="0"/>
              </a:spcBef>
              <a:spcAft>
                <a:spcPts val="0"/>
              </a:spcAft>
              <a:buNone/>
            </a:pPr>
            <a:r>
              <a:rPr lang="en" sz="2400"/>
              <a:t>Ecem İlgün</a:t>
            </a:r>
            <a:br>
              <a:rPr lang="en" sz="2400"/>
            </a:br>
            <a:r>
              <a:rPr lang="en" sz="2400"/>
              <a:t>Gürkan Bor</a:t>
            </a:r>
            <a:endParaRPr sz="2400"/>
          </a:p>
          <a:p>
            <a:pPr indent="0" lvl="0" marL="0" rtl="0" algn="l">
              <a:spcBef>
                <a:spcPts val="0"/>
              </a:spcBef>
              <a:spcAft>
                <a:spcPts val="0"/>
              </a:spcAft>
              <a:buNone/>
            </a:pPr>
            <a:r>
              <a:rPr lang="en" sz="2400"/>
              <a:t>Gündüz Hüseynli</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RandomWalk</a:t>
            </a:r>
            <a:endParaRPr/>
          </a:p>
        </p:txBody>
      </p:sp>
      <p:pic>
        <p:nvPicPr>
          <p:cNvPr id="126" name="Google Shape;126;p22"/>
          <p:cNvPicPr preferRelativeResize="0"/>
          <p:nvPr/>
        </p:nvPicPr>
        <p:blipFill>
          <a:blip r:embed="rId3">
            <a:alphaModFix/>
          </a:blip>
          <a:stretch>
            <a:fillRect/>
          </a:stretch>
        </p:blipFill>
        <p:spPr>
          <a:xfrm>
            <a:off x="0" y="804101"/>
            <a:ext cx="9144000" cy="43092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RandomWalk</a:t>
            </a:r>
            <a:r>
              <a:rPr lang="en"/>
              <a:t> Modified</a:t>
            </a:r>
            <a:endParaRPr/>
          </a:p>
        </p:txBody>
      </p:sp>
      <p:pic>
        <p:nvPicPr>
          <p:cNvPr id="132" name="Google Shape;132;p23"/>
          <p:cNvPicPr preferRelativeResize="0"/>
          <p:nvPr/>
        </p:nvPicPr>
        <p:blipFill>
          <a:blip r:embed="rId3">
            <a:alphaModFix/>
          </a:blip>
          <a:stretch>
            <a:fillRect/>
          </a:stretch>
        </p:blipFill>
        <p:spPr>
          <a:xfrm>
            <a:off x="-27950" y="854325"/>
            <a:ext cx="9144000" cy="42380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Girvan-Newman</a:t>
            </a:r>
            <a:endParaRPr/>
          </a:p>
        </p:txBody>
      </p:sp>
      <p:pic>
        <p:nvPicPr>
          <p:cNvPr id="138" name="Google Shape;138;p24"/>
          <p:cNvPicPr preferRelativeResize="0"/>
          <p:nvPr/>
        </p:nvPicPr>
        <p:blipFill>
          <a:blip r:embed="rId3">
            <a:alphaModFix/>
          </a:blip>
          <a:stretch>
            <a:fillRect/>
          </a:stretch>
        </p:blipFill>
        <p:spPr>
          <a:xfrm>
            <a:off x="0" y="1152475"/>
            <a:ext cx="9144000" cy="3960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Clustering Tests</a:t>
            </a:r>
            <a:endParaRPr/>
          </a:p>
        </p:txBody>
      </p:sp>
      <p:sp>
        <p:nvSpPr>
          <p:cNvPr id="144" name="Google Shape;144;p25"/>
          <p:cNvSpPr txBox="1"/>
          <p:nvPr>
            <p:ph idx="4294967295" type="body"/>
          </p:nvPr>
        </p:nvSpPr>
        <p:spPr>
          <a:xfrm>
            <a:off x="98250" y="3085300"/>
            <a:ext cx="8520600" cy="183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Algortihms were applied on Zachary’s Karate club graph [3].</a:t>
            </a:r>
            <a:endParaRPr/>
          </a:p>
        </p:txBody>
      </p:sp>
      <p:graphicFrame>
        <p:nvGraphicFramePr>
          <p:cNvPr id="145" name="Google Shape;145;p25"/>
          <p:cNvGraphicFramePr/>
          <p:nvPr/>
        </p:nvGraphicFramePr>
        <p:xfrm>
          <a:off x="311700" y="1017725"/>
          <a:ext cx="3000000" cy="3000000"/>
        </p:xfrm>
        <a:graphic>
          <a:graphicData uri="http://schemas.openxmlformats.org/drawingml/2006/table">
            <a:tbl>
              <a:tblPr>
                <a:noFill/>
                <a:tableStyleId>{72989DDF-73CF-4FBC-B4BF-4DD69FD8F4C9}</a:tableStyleId>
              </a:tblPr>
              <a:tblGrid>
                <a:gridCol w="1881875"/>
                <a:gridCol w="1881875"/>
              </a:tblGrid>
              <a:tr h="222550">
                <a:tc>
                  <a:txBody>
                    <a:bodyPr>
                      <a:noAutofit/>
                    </a:bodyPr>
                    <a:lstStyle/>
                    <a:p>
                      <a:pPr indent="0" lvl="0" marL="0" rtl="0" algn="l">
                        <a:lnSpc>
                          <a:spcPct val="115000"/>
                        </a:lnSpc>
                        <a:spcBef>
                          <a:spcPts val="0"/>
                        </a:spcBef>
                        <a:spcAft>
                          <a:spcPts val="0"/>
                        </a:spcAft>
                        <a:buNone/>
                      </a:pPr>
                      <a:r>
                        <a:rPr b="1" lang="en" sz="1000"/>
                        <a:t>Test2</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5475">
                <a:tc>
                  <a:txBody>
                    <a:bodyPr>
                      <a:noAutofit/>
                    </a:bodyPr>
                    <a:lstStyle/>
                    <a:p>
                      <a:pPr indent="0" lvl="0" marL="0" rtl="0" algn="l">
                        <a:lnSpc>
                          <a:spcPct val="115000"/>
                        </a:lnSpc>
                        <a:spcBef>
                          <a:spcPts val="0"/>
                        </a:spcBef>
                        <a:spcAft>
                          <a:spcPts val="0"/>
                        </a:spcAft>
                        <a:buNone/>
                      </a:pPr>
                      <a:r>
                        <a:rPr b="1" lang="en" sz="1000"/>
                        <a:t>lambda</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1.2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5475">
                <a:tc>
                  <a:txBody>
                    <a:bodyPr>
                      <a:noAutofit/>
                    </a:bodyPr>
                    <a:lstStyle/>
                    <a:p>
                      <a:pPr indent="0" lvl="0" marL="0" rtl="0" algn="l">
                        <a:lnSpc>
                          <a:spcPct val="115000"/>
                        </a:lnSpc>
                        <a:spcBef>
                          <a:spcPts val="0"/>
                        </a:spcBef>
                        <a:spcAft>
                          <a:spcPts val="0"/>
                        </a:spcAft>
                        <a:buNone/>
                      </a:pPr>
                      <a:r>
                        <a:rPr b="1" lang="en" sz="1000"/>
                        <a:t>sim_threshold</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0.01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4950">
                <a:tc>
                  <a:txBody>
                    <a:bodyPr>
                      <a:noAutofit/>
                    </a:bodyPr>
                    <a:lstStyle/>
                    <a:p>
                      <a:pPr indent="0" lvl="0" marL="0" rtl="0" algn="l">
                        <a:lnSpc>
                          <a:spcPct val="115000"/>
                        </a:lnSpc>
                        <a:spcBef>
                          <a:spcPts val="0"/>
                        </a:spcBef>
                        <a:spcAft>
                          <a:spcPts val="0"/>
                        </a:spcAft>
                        <a:buNone/>
                      </a:pPr>
                      <a:r>
                        <a:rPr b="1" lang="en" sz="1000"/>
                        <a:t>cluster_merge_threshold</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0.4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4950">
                <a:tc>
                  <a:txBody>
                    <a:bodyPr>
                      <a:noAutofit/>
                    </a:bodyPr>
                    <a:lstStyle/>
                    <a:p>
                      <a:pPr indent="0" lvl="0" marL="0" rtl="0" algn="l">
                        <a:lnSpc>
                          <a:spcPct val="115000"/>
                        </a:lnSpc>
                        <a:spcBef>
                          <a:spcPts val="0"/>
                        </a:spcBef>
                        <a:spcAft>
                          <a:spcPts val="0"/>
                        </a:spcAft>
                        <a:buNone/>
                      </a:pPr>
                      <a:r>
                        <a:rPr b="1" lang="en" sz="1000"/>
                        <a:t>NumClusters_PRM</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4950">
                <a:tc>
                  <a:txBody>
                    <a:bodyPr>
                      <a:noAutofit/>
                    </a:bodyPr>
                    <a:lstStyle/>
                    <a:p>
                      <a:pPr indent="0" lvl="0" marL="0" rtl="0" algn="l">
                        <a:lnSpc>
                          <a:spcPct val="115000"/>
                        </a:lnSpc>
                        <a:spcBef>
                          <a:spcPts val="0"/>
                        </a:spcBef>
                        <a:spcAft>
                          <a:spcPts val="0"/>
                        </a:spcAft>
                        <a:buNone/>
                      </a:pPr>
                      <a:r>
                        <a:rPr b="1" lang="en" sz="1000"/>
                        <a:t>NumClusters_PR</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4950">
                <a:tc>
                  <a:txBody>
                    <a:bodyPr>
                      <a:noAutofit/>
                    </a:bodyPr>
                    <a:lstStyle/>
                    <a:p>
                      <a:pPr indent="0" lvl="0" marL="0" rtl="0" algn="l">
                        <a:lnSpc>
                          <a:spcPct val="115000"/>
                        </a:lnSpc>
                        <a:spcBef>
                          <a:spcPts val="0"/>
                        </a:spcBef>
                        <a:spcAft>
                          <a:spcPts val="0"/>
                        </a:spcAft>
                        <a:buNone/>
                      </a:pPr>
                      <a:r>
                        <a:rPr b="1" lang="en" sz="1000"/>
                        <a:t>Conductance_PRM</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4.6422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4950">
                <a:tc>
                  <a:txBody>
                    <a:bodyPr>
                      <a:noAutofit/>
                    </a:bodyPr>
                    <a:lstStyle/>
                    <a:p>
                      <a:pPr indent="0" lvl="0" marL="0" rtl="0" algn="l">
                        <a:lnSpc>
                          <a:spcPct val="115000"/>
                        </a:lnSpc>
                        <a:spcBef>
                          <a:spcPts val="0"/>
                        </a:spcBef>
                        <a:spcAft>
                          <a:spcPts val="0"/>
                        </a:spcAft>
                        <a:buNone/>
                      </a:pPr>
                      <a:r>
                        <a:rPr b="1" lang="en" sz="1000"/>
                        <a:t>Conductance_Normal</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3.1752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RandomWalk</a:t>
            </a:r>
            <a:endParaRPr/>
          </a:p>
        </p:txBody>
      </p:sp>
      <p:pic>
        <p:nvPicPr>
          <p:cNvPr id="151" name="Google Shape;151;p26"/>
          <p:cNvPicPr preferRelativeResize="0"/>
          <p:nvPr/>
        </p:nvPicPr>
        <p:blipFill>
          <a:blip r:embed="rId3">
            <a:alphaModFix/>
          </a:blip>
          <a:stretch>
            <a:fillRect/>
          </a:stretch>
        </p:blipFill>
        <p:spPr>
          <a:xfrm>
            <a:off x="0" y="804100"/>
            <a:ext cx="9144000" cy="43393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RandomWalk</a:t>
            </a:r>
            <a:r>
              <a:rPr lang="en"/>
              <a:t> Modified</a:t>
            </a:r>
            <a:endParaRPr/>
          </a:p>
        </p:txBody>
      </p:sp>
      <p:pic>
        <p:nvPicPr>
          <p:cNvPr id="157" name="Google Shape;157;p27"/>
          <p:cNvPicPr preferRelativeResize="0"/>
          <p:nvPr/>
        </p:nvPicPr>
        <p:blipFill>
          <a:blip r:embed="rId3">
            <a:alphaModFix/>
          </a:blip>
          <a:stretch>
            <a:fillRect/>
          </a:stretch>
        </p:blipFill>
        <p:spPr>
          <a:xfrm>
            <a:off x="0" y="875300"/>
            <a:ext cx="9144000" cy="42682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Girvan-Newman</a:t>
            </a:r>
            <a:endParaRPr/>
          </a:p>
        </p:txBody>
      </p:sp>
      <p:pic>
        <p:nvPicPr>
          <p:cNvPr id="163" name="Google Shape;163;p28"/>
          <p:cNvPicPr preferRelativeResize="0"/>
          <p:nvPr/>
        </p:nvPicPr>
        <p:blipFill>
          <a:blip r:embed="rId3">
            <a:alphaModFix/>
          </a:blip>
          <a:stretch>
            <a:fillRect/>
          </a:stretch>
        </p:blipFill>
        <p:spPr>
          <a:xfrm>
            <a:off x="0" y="1082475"/>
            <a:ext cx="9144000" cy="40308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Fast Random Walk with Restart [5]</a:t>
            </a:r>
            <a:endParaRPr/>
          </a:p>
        </p:txBody>
      </p:sp>
      <p:sp>
        <p:nvSpPr>
          <p:cNvPr id="169" name="Google Shape;169;p2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traditional methods of calculating PR:</a:t>
            </a:r>
            <a:endParaRPr/>
          </a:p>
          <a:p>
            <a:pPr indent="-342900" lvl="0" marL="457200" rtl="0" algn="l">
              <a:spcBef>
                <a:spcPts val="1600"/>
              </a:spcBef>
              <a:spcAft>
                <a:spcPts val="0"/>
              </a:spcAft>
              <a:buSzPts val="1800"/>
              <a:buChar char="●"/>
            </a:pPr>
            <a:r>
              <a:rPr lang="en"/>
              <a:t>PreCompute (2)</a:t>
            </a:r>
            <a:endParaRPr/>
          </a:p>
          <a:p>
            <a:pPr indent="-342900" lvl="0" marL="457200" rtl="0" algn="l">
              <a:spcBef>
                <a:spcPts val="0"/>
              </a:spcBef>
              <a:spcAft>
                <a:spcPts val="0"/>
              </a:spcAft>
              <a:buSzPts val="1800"/>
              <a:buChar char="●"/>
            </a:pPr>
            <a:r>
              <a:rPr lang="en"/>
              <a:t>OnTheFly (1)</a:t>
            </a:r>
            <a:endParaRPr/>
          </a:p>
          <a:p>
            <a:pPr indent="-342900" lvl="0" marL="457200" rtl="0" algn="l">
              <a:spcBef>
                <a:spcPts val="0"/>
              </a:spcBef>
              <a:spcAft>
                <a:spcPts val="0"/>
              </a:spcAft>
              <a:buSzPts val="1800"/>
              <a:buChar char="●"/>
            </a:pPr>
            <a:r>
              <a:rPr lang="en"/>
              <a:t>Blk [] </a:t>
            </a:r>
            <a:endParaRPr/>
          </a:p>
        </p:txBody>
      </p:sp>
      <p:pic>
        <p:nvPicPr>
          <p:cNvPr id="170" name="Google Shape;170;p29"/>
          <p:cNvPicPr preferRelativeResize="0"/>
          <p:nvPr/>
        </p:nvPicPr>
        <p:blipFill>
          <a:blip r:embed="rId3">
            <a:alphaModFix/>
          </a:blip>
          <a:stretch>
            <a:fillRect/>
          </a:stretch>
        </p:blipFill>
        <p:spPr>
          <a:xfrm>
            <a:off x="5328625" y="2422675"/>
            <a:ext cx="3172725" cy="433925"/>
          </a:xfrm>
          <a:prstGeom prst="rect">
            <a:avLst/>
          </a:prstGeom>
          <a:noFill/>
          <a:ln>
            <a:noFill/>
          </a:ln>
        </p:spPr>
      </p:pic>
      <p:pic>
        <p:nvPicPr>
          <p:cNvPr id="171" name="Google Shape;171;p29"/>
          <p:cNvPicPr preferRelativeResize="0"/>
          <p:nvPr/>
        </p:nvPicPr>
        <p:blipFill>
          <a:blip r:embed="rId4">
            <a:alphaModFix/>
          </a:blip>
          <a:stretch>
            <a:fillRect/>
          </a:stretch>
        </p:blipFill>
        <p:spPr>
          <a:xfrm>
            <a:off x="5083375" y="3281550"/>
            <a:ext cx="3417976" cy="698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0"/>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Fast Random Walk with Restart</a:t>
            </a:r>
            <a:endParaRPr/>
          </a:p>
        </p:txBody>
      </p:sp>
      <p:sp>
        <p:nvSpPr>
          <p:cNvPr id="177" name="Google Shape;177;p30"/>
          <p:cNvSpPr txBox="1"/>
          <p:nvPr>
            <p:ph idx="4294967295" type="body"/>
          </p:nvPr>
        </p:nvSpPr>
        <p:spPr>
          <a:xfrm>
            <a:off x="213425" y="920150"/>
            <a:ext cx="8222100" cy="9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Proposed Algorithm:</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78" name="Google Shape;178;p30"/>
          <p:cNvPicPr preferRelativeResize="0"/>
          <p:nvPr/>
        </p:nvPicPr>
        <p:blipFill>
          <a:blip r:embed="rId3">
            <a:alphaModFix/>
          </a:blip>
          <a:stretch>
            <a:fillRect/>
          </a:stretch>
        </p:blipFill>
        <p:spPr>
          <a:xfrm>
            <a:off x="4404725" y="920150"/>
            <a:ext cx="3841625" cy="3719300"/>
          </a:xfrm>
          <a:prstGeom prst="rect">
            <a:avLst/>
          </a:prstGeom>
          <a:noFill/>
          <a:ln>
            <a:noFill/>
          </a:ln>
        </p:spPr>
      </p:pic>
      <p:pic>
        <p:nvPicPr>
          <p:cNvPr id="179" name="Google Shape;179;p30"/>
          <p:cNvPicPr preferRelativeResize="0"/>
          <p:nvPr/>
        </p:nvPicPr>
        <p:blipFill>
          <a:blip r:embed="rId4">
            <a:alphaModFix/>
          </a:blip>
          <a:stretch>
            <a:fillRect/>
          </a:stretch>
        </p:blipFill>
        <p:spPr>
          <a:xfrm>
            <a:off x="927400" y="2825925"/>
            <a:ext cx="2803950" cy="1570200"/>
          </a:xfrm>
          <a:prstGeom prst="rect">
            <a:avLst/>
          </a:prstGeom>
          <a:noFill/>
          <a:ln>
            <a:noFill/>
          </a:ln>
        </p:spPr>
      </p:pic>
      <p:sp>
        <p:nvSpPr>
          <p:cNvPr id="180" name="Google Shape;180;p30"/>
          <p:cNvSpPr txBox="1"/>
          <p:nvPr>
            <p:ph idx="4294967295" type="body"/>
          </p:nvPr>
        </p:nvSpPr>
        <p:spPr>
          <a:xfrm>
            <a:off x="64875" y="3413050"/>
            <a:ext cx="8222100" cy="118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a:t>
            </a:r>
            <a:endParaRPr/>
          </a:p>
        </p:txBody>
      </p:sp>
      <p:pic>
        <p:nvPicPr>
          <p:cNvPr id="181" name="Google Shape;181;p30"/>
          <p:cNvPicPr preferRelativeResize="0"/>
          <p:nvPr/>
        </p:nvPicPr>
        <p:blipFill>
          <a:blip r:embed="rId5">
            <a:alphaModFix/>
          </a:blip>
          <a:stretch>
            <a:fillRect/>
          </a:stretch>
        </p:blipFill>
        <p:spPr>
          <a:xfrm>
            <a:off x="1210700" y="2080875"/>
            <a:ext cx="2988929" cy="1992626"/>
          </a:xfrm>
          <a:prstGeom prst="rect">
            <a:avLst/>
          </a:prstGeom>
          <a:noFill/>
          <a:ln>
            <a:noFill/>
          </a:ln>
        </p:spPr>
      </p:pic>
      <p:pic>
        <p:nvPicPr>
          <p:cNvPr id="182" name="Google Shape;182;p30"/>
          <p:cNvPicPr preferRelativeResize="0"/>
          <p:nvPr/>
        </p:nvPicPr>
        <p:blipFill>
          <a:blip r:embed="rId6">
            <a:alphaModFix/>
          </a:blip>
          <a:stretch>
            <a:fillRect/>
          </a:stretch>
        </p:blipFill>
        <p:spPr>
          <a:xfrm>
            <a:off x="1748175" y="3048000"/>
            <a:ext cx="2095500" cy="2095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Fast Random Walk with Restart</a:t>
            </a:r>
            <a:endParaRPr/>
          </a:p>
        </p:txBody>
      </p:sp>
      <p:sp>
        <p:nvSpPr>
          <p:cNvPr id="188" name="Google Shape;188;p31"/>
          <p:cNvSpPr txBox="1"/>
          <p:nvPr>
            <p:ph idx="4294967295" type="body"/>
          </p:nvPr>
        </p:nvSpPr>
        <p:spPr>
          <a:xfrm>
            <a:off x="273550" y="1023050"/>
            <a:ext cx="8222100" cy="3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 understood:</a:t>
            </a:r>
            <a:endParaRPr/>
          </a:p>
          <a:p>
            <a:pPr indent="0" lvl="0" marL="0" rtl="0" algn="l">
              <a:spcBef>
                <a:spcPts val="1600"/>
              </a:spcBef>
              <a:spcAft>
                <a:spcPts val="1600"/>
              </a:spcAft>
              <a:buNone/>
            </a:pPr>
            <a:r>
              <a:t/>
            </a:r>
            <a:endParaRPr/>
          </a:p>
        </p:txBody>
      </p:sp>
      <p:sp>
        <p:nvSpPr>
          <p:cNvPr id="189" name="Google Shape;189;p31"/>
          <p:cNvSpPr txBox="1"/>
          <p:nvPr>
            <p:ph idx="4294967295" type="body"/>
          </p:nvPr>
        </p:nvSpPr>
        <p:spPr>
          <a:xfrm>
            <a:off x="302825" y="1429175"/>
            <a:ext cx="8222100" cy="65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page is intentionally left blank]</a:t>
            </a:r>
            <a:endParaRPr/>
          </a:p>
          <a:p>
            <a:pPr indent="0" lvl="0" marL="0" rtl="0" algn="l">
              <a:spcBef>
                <a:spcPts val="1600"/>
              </a:spcBef>
              <a:spcAft>
                <a:spcPts val="1600"/>
              </a:spcAft>
              <a:buNone/>
            </a:pPr>
            <a:r>
              <a:t/>
            </a:r>
            <a:endParaRPr/>
          </a:p>
        </p:txBody>
      </p:sp>
      <p:sp>
        <p:nvSpPr>
          <p:cNvPr id="190" name="Google Shape;190;p31"/>
          <p:cNvSpPr txBox="1"/>
          <p:nvPr>
            <p:ph idx="4294967295" type="body"/>
          </p:nvPr>
        </p:nvSpPr>
        <p:spPr>
          <a:xfrm>
            <a:off x="302825" y="1558100"/>
            <a:ext cx="8222100" cy="3161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Divide the graph into smaller portions</a:t>
            </a:r>
            <a:endParaRPr/>
          </a:p>
          <a:p>
            <a:pPr indent="-342900" lvl="0" marL="457200" rtl="0" algn="l">
              <a:spcBef>
                <a:spcPts val="0"/>
              </a:spcBef>
              <a:spcAft>
                <a:spcPts val="0"/>
              </a:spcAft>
              <a:buSzPts val="1800"/>
              <a:buAutoNum type="arabicPeriod"/>
            </a:pPr>
            <a:r>
              <a:rPr lang="en"/>
              <a:t>And divide the matrix into two matrices, one containing all links inside the </a:t>
            </a:r>
            <a:r>
              <a:rPr lang="en"/>
              <a:t>partitions</a:t>
            </a:r>
            <a:r>
              <a:rPr lang="en"/>
              <a:t>, and one that contains cross sectional links</a:t>
            </a:r>
            <a:endParaRPr/>
          </a:p>
          <a:p>
            <a:pPr indent="-342900" lvl="0" marL="457200" rtl="0" algn="l">
              <a:spcBef>
                <a:spcPts val="0"/>
              </a:spcBef>
              <a:spcAft>
                <a:spcPts val="0"/>
              </a:spcAft>
              <a:buSzPts val="1800"/>
              <a:buAutoNum type="arabicPeriod"/>
            </a:pPr>
            <a:r>
              <a:rPr lang="en"/>
              <a:t>Compute                                for each partition</a:t>
            </a:r>
            <a:endParaRPr/>
          </a:p>
          <a:p>
            <a:pPr indent="-342900" lvl="0" marL="457200" rtl="0" algn="l">
              <a:spcBef>
                <a:spcPts val="0"/>
              </a:spcBef>
              <a:spcAft>
                <a:spcPts val="0"/>
              </a:spcAft>
              <a:buSzPts val="1800"/>
              <a:buAutoNum type="arabicPeriod"/>
            </a:pPr>
            <a:r>
              <a:rPr lang="en"/>
              <a:t>Define W and Q as below equations:</a:t>
            </a:r>
            <a:endParaRPr/>
          </a:p>
          <a:p>
            <a:pPr indent="0" lvl="0" marL="457200" rtl="0" algn="l">
              <a:spcBef>
                <a:spcPts val="1600"/>
              </a:spcBef>
              <a:spcAft>
                <a:spcPts val="1600"/>
              </a:spcAft>
              <a:buNone/>
            </a:pPr>
            <a:r>
              <a:t/>
            </a:r>
            <a:endParaRPr/>
          </a:p>
        </p:txBody>
      </p:sp>
      <p:pic>
        <p:nvPicPr>
          <p:cNvPr id="191" name="Google Shape;191;p31"/>
          <p:cNvPicPr preferRelativeResize="0"/>
          <p:nvPr/>
        </p:nvPicPr>
        <p:blipFill>
          <a:blip r:embed="rId3">
            <a:alphaModFix/>
          </a:blip>
          <a:stretch>
            <a:fillRect/>
          </a:stretch>
        </p:blipFill>
        <p:spPr>
          <a:xfrm>
            <a:off x="1858750" y="2537000"/>
            <a:ext cx="1663725" cy="415925"/>
          </a:xfrm>
          <a:prstGeom prst="rect">
            <a:avLst/>
          </a:prstGeom>
          <a:noFill/>
          <a:ln>
            <a:noFill/>
          </a:ln>
        </p:spPr>
      </p:pic>
      <p:pic>
        <p:nvPicPr>
          <p:cNvPr id="192" name="Google Shape;192;p31"/>
          <p:cNvPicPr preferRelativeResize="0"/>
          <p:nvPr/>
        </p:nvPicPr>
        <p:blipFill>
          <a:blip r:embed="rId4">
            <a:alphaModFix/>
          </a:blip>
          <a:stretch>
            <a:fillRect/>
          </a:stretch>
        </p:blipFill>
        <p:spPr>
          <a:xfrm>
            <a:off x="565270" y="3515620"/>
            <a:ext cx="3434275" cy="900150"/>
          </a:xfrm>
          <a:prstGeom prst="rect">
            <a:avLst/>
          </a:prstGeom>
          <a:noFill/>
          <a:ln>
            <a:noFill/>
          </a:ln>
        </p:spPr>
      </p:pic>
      <p:pic>
        <p:nvPicPr>
          <p:cNvPr id="193" name="Google Shape;193;p31"/>
          <p:cNvPicPr preferRelativeResize="0"/>
          <p:nvPr/>
        </p:nvPicPr>
        <p:blipFill>
          <a:blip r:embed="rId5">
            <a:alphaModFix/>
          </a:blip>
          <a:stretch>
            <a:fillRect/>
          </a:stretch>
        </p:blipFill>
        <p:spPr>
          <a:xfrm>
            <a:off x="4144900" y="3417700"/>
            <a:ext cx="4431125" cy="1172300"/>
          </a:xfrm>
          <a:prstGeom prst="rect">
            <a:avLst/>
          </a:prstGeom>
          <a:noFill/>
          <a:ln>
            <a:noFill/>
          </a:ln>
        </p:spPr>
      </p:pic>
      <p:sp>
        <p:nvSpPr>
          <p:cNvPr id="194" name="Google Shape;194;p31"/>
          <p:cNvSpPr txBox="1"/>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89"/>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par>
                                <p:cTn fill="hold" nodeType="with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par>
                                <p:cTn fill="hold" nodeType="with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Random Walk With Restarts</a:t>
            </a:r>
            <a:endParaRPr/>
          </a:p>
          <a:p>
            <a:pPr indent="0" lvl="0" marL="0" rtl="0" algn="l">
              <a:spcBef>
                <a:spcPts val="1600"/>
              </a:spcBef>
              <a:spcAft>
                <a:spcPts val="0"/>
              </a:spcAft>
              <a:buNone/>
            </a:pPr>
            <a:r>
              <a:rPr lang="en"/>
              <a:t>Personalized PageRank</a:t>
            </a:r>
            <a:endParaRPr/>
          </a:p>
          <a:p>
            <a:pPr indent="0" lvl="0" marL="0" rtl="0" algn="l">
              <a:spcBef>
                <a:spcPts val="1600"/>
              </a:spcBef>
              <a:spcAft>
                <a:spcPts val="1600"/>
              </a:spcAft>
              <a:buNone/>
            </a:pPr>
            <a:r>
              <a:rPr lang="en"/>
              <a:t>Clustering and Link Prediction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32"/>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Fast Random Walk with Restart</a:t>
            </a:r>
            <a:endParaRPr/>
          </a:p>
        </p:txBody>
      </p:sp>
      <p:sp>
        <p:nvSpPr>
          <p:cNvPr id="200" name="Google Shape;200;p32"/>
          <p:cNvSpPr txBox="1"/>
          <p:nvPr>
            <p:ph idx="4294967295" type="body"/>
          </p:nvPr>
        </p:nvSpPr>
        <p:spPr>
          <a:xfrm>
            <a:off x="273550" y="1023050"/>
            <a:ext cx="8222100" cy="351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In the end Fast Random Walk page rank is calculated by this formula:</a:t>
            </a:r>
            <a:endParaRPr/>
          </a:p>
        </p:txBody>
      </p:sp>
      <p:pic>
        <p:nvPicPr>
          <p:cNvPr id="201" name="Google Shape;201;p32"/>
          <p:cNvPicPr preferRelativeResize="0"/>
          <p:nvPr/>
        </p:nvPicPr>
        <p:blipFill>
          <a:blip r:embed="rId3">
            <a:alphaModFix/>
          </a:blip>
          <a:stretch>
            <a:fillRect/>
          </a:stretch>
        </p:blipFill>
        <p:spPr>
          <a:xfrm>
            <a:off x="1582150" y="1644250"/>
            <a:ext cx="4543425" cy="352425"/>
          </a:xfrm>
          <a:prstGeom prst="rect">
            <a:avLst/>
          </a:prstGeom>
          <a:noFill/>
          <a:ln>
            <a:noFill/>
          </a:ln>
        </p:spPr>
      </p:pic>
      <p:sp>
        <p:nvSpPr>
          <p:cNvPr id="202" name="Google Shape;202;p32"/>
          <p:cNvSpPr txBox="1"/>
          <p:nvPr>
            <p:ph idx="4294967295" type="body"/>
          </p:nvPr>
        </p:nvSpPr>
        <p:spPr>
          <a:xfrm>
            <a:off x="273550" y="2344425"/>
            <a:ext cx="8222100" cy="237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Benefits: Online computational cost, pre computational cost and storage decreased.</a:t>
            </a:r>
            <a:endParaRPr/>
          </a:p>
          <a:p>
            <a:pPr indent="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3"/>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Fast Random Walk with Restart</a:t>
            </a:r>
            <a:endParaRPr/>
          </a:p>
        </p:txBody>
      </p:sp>
      <p:sp>
        <p:nvSpPr>
          <p:cNvPr id="208" name="Google Shape;208;p33"/>
          <p:cNvSpPr txBox="1"/>
          <p:nvPr>
            <p:ph idx="4294967295" type="body"/>
          </p:nvPr>
        </p:nvSpPr>
        <p:spPr>
          <a:xfrm>
            <a:off x="273550" y="1023050"/>
            <a:ext cx="8222100" cy="351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reasons we diverged from this paper</a:t>
            </a:r>
            <a:endParaRPr/>
          </a:p>
        </p:txBody>
      </p:sp>
      <p:sp>
        <p:nvSpPr>
          <p:cNvPr id="209" name="Google Shape;209;p33"/>
          <p:cNvSpPr txBox="1"/>
          <p:nvPr>
            <p:ph idx="4294967295" type="body"/>
          </p:nvPr>
        </p:nvSpPr>
        <p:spPr>
          <a:xfrm>
            <a:off x="273550" y="1654975"/>
            <a:ext cx="8222100" cy="3060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Too old (2006)</a:t>
            </a:r>
            <a:endParaRPr/>
          </a:p>
          <a:p>
            <a:pPr indent="-342900" lvl="0" marL="457200" rtl="0" algn="l">
              <a:spcBef>
                <a:spcPts val="0"/>
              </a:spcBef>
              <a:spcAft>
                <a:spcPts val="0"/>
              </a:spcAft>
              <a:buSzPts val="1800"/>
              <a:buChar char="●"/>
            </a:pPr>
            <a:r>
              <a:rPr lang="en"/>
              <a:t>Complex optimizations</a:t>
            </a:r>
            <a:endParaRPr/>
          </a:p>
          <a:p>
            <a:pPr indent="-342900" lvl="0" marL="457200" rtl="0" algn="l">
              <a:spcBef>
                <a:spcPts val="0"/>
              </a:spcBef>
              <a:spcAft>
                <a:spcPts val="0"/>
              </a:spcAft>
              <a:buSzPts val="1800"/>
              <a:buChar char="●"/>
            </a:pPr>
            <a:r>
              <a:rPr lang="en"/>
              <a:t>Hard to implement, and improve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Approximate Personalized Page Rank</a:t>
            </a:r>
            <a:endParaRPr/>
          </a:p>
        </p:txBody>
      </p:sp>
      <p:sp>
        <p:nvSpPr>
          <p:cNvPr id="215" name="Google Shape;215;p3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Also uses the block structure of large networks. Runtime is proportional to the cluster sizes inside network, rather than the whole network size.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APPR [6]</a:t>
            </a:r>
            <a:endParaRPr/>
          </a:p>
        </p:txBody>
      </p:sp>
      <p:sp>
        <p:nvSpPr>
          <p:cNvPr id="221" name="Google Shape;221;p35"/>
          <p:cNvSpPr txBox="1"/>
          <p:nvPr/>
        </p:nvSpPr>
        <p:spPr>
          <a:xfrm>
            <a:off x="347625" y="1042900"/>
            <a:ext cx="8470800" cy="37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5"/>
          <p:cNvSpPr txBox="1"/>
          <p:nvPr>
            <p:ph idx="4294967295" type="body"/>
          </p:nvPr>
        </p:nvSpPr>
        <p:spPr>
          <a:xfrm>
            <a:off x="347625" y="1042900"/>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a:t>
            </a:r>
            <a:endParaRPr/>
          </a:p>
          <a:p>
            <a:pPr indent="-342900" lvl="0" marL="457200" rtl="0" algn="l">
              <a:spcBef>
                <a:spcPts val="1600"/>
              </a:spcBef>
              <a:spcAft>
                <a:spcPts val="0"/>
              </a:spcAft>
              <a:buSzPts val="1800"/>
              <a:buChar char="●"/>
            </a:pPr>
            <a:r>
              <a:rPr lang="en"/>
              <a:t>Pick a single seed node and run PPR with for that seed node</a:t>
            </a:r>
            <a:endParaRPr/>
          </a:p>
          <a:p>
            <a:pPr indent="-342900" lvl="0" marL="457200" rtl="0" algn="l">
              <a:spcBef>
                <a:spcPts val="0"/>
              </a:spcBef>
              <a:spcAft>
                <a:spcPts val="0"/>
              </a:spcAft>
              <a:buSzPts val="1800"/>
              <a:buChar char="●"/>
            </a:pPr>
            <a:r>
              <a:rPr lang="en"/>
              <a:t>Sort the seed nodes in decreasing page rang score from step 1</a:t>
            </a:r>
            <a:endParaRPr/>
          </a:p>
          <a:p>
            <a:pPr indent="-342900" lvl="0" marL="457200" rtl="0" algn="l">
              <a:spcBef>
                <a:spcPts val="0"/>
              </a:spcBef>
              <a:spcAft>
                <a:spcPts val="0"/>
              </a:spcAft>
              <a:buSzPts val="1800"/>
              <a:buChar char="●"/>
            </a:pPr>
            <a:r>
              <a:rPr lang="en"/>
              <a:t>Perform sweeping over the nodes to find clusters</a:t>
            </a:r>
            <a:endParaRPr/>
          </a:p>
          <a:p>
            <a:pPr indent="0" lvl="0" marL="0" rtl="0" algn="l">
              <a:spcBef>
                <a:spcPts val="160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3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Mean Field Analysis of PPR</a:t>
            </a:r>
            <a:endParaRPr/>
          </a:p>
        </p:txBody>
      </p:sp>
      <p:pic>
        <p:nvPicPr>
          <p:cNvPr id="228" name="Google Shape;228;p36"/>
          <p:cNvPicPr preferRelativeResize="0"/>
          <p:nvPr/>
        </p:nvPicPr>
        <p:blipFill>
          <a:blip r:embed="rId3">
            <a:alphaModFix/>
          </a:blip>
          <a:stretch>
            <a:fillRect/>
          </a:stretch>
        </p:blipFill>
        <p:spPr>
          <a:xfrm>
            <a:off x="5924445" y="1040600"/>
            <a:ext cx="3000398" cy="602700"/>
          </a:xfrm>
          <a:prstGeom prst="rect">
            <a:avLst/>
          </a:prstGeom>
          <a:noFill/>
          <a:ln>
            <a:noFill/>
          </a:ln>
        </p:spPr>
      </p:pic>
      <p:pic>
        <p:nvPicPr>
          <p:cNvPr id="229" name="Google Shape;229;p36"/>
          <p:cNvPicPr preferRelativeResize="0"/>
          <p:nvPr/>
        </p:nvPicPr>
        <p:blipFill>
          <a:blip r:embed="rId4">
            <a:alphaModFix/>
          </a:blip>
          <a:stretch>
            <a:fillRect/>
          </a:stretch>
        </p:blipFill>
        <p:spPr>
          <a:xfrm>
            <a:off x="2418825" y="2064852"/>
            <a:ext cx="6725175" cy="2777775"/>
          </a:xfrm>
          <a:prstGeom prst="rect">
            <a:avLst/>
          </a:prstGeom>
          <a:noFill/>
          <a:ln>
            <a:noFill/>
          </a:ln>
        </p:spPr>
      </p:pic>
      <p:sp>
        <p:nvSpPr>
          <p:cNvPr id="230" name="Google Shape;230;p36"/>
          <p:cNvSpPr txBox="1"/>
          <p:nvPr/>
        </p:nvSpPr>
        <p:spPr>
          <a:xfrm>
            <a:off x="551200" y="1040600"/>
            <a:ext cx="4970700" cy="7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There is concentration to the mean field model of PPR when the size of subgraph and number of seeds scale linearly with the graph size [4].</a:t>
            </a:r>
            <a:endParaRPr/>
          </a:p>
        </p:txBody>
      </p:sp>
      <p:pic>
        <p:nvPicPr>
          <p:cNvPr id="231" name="Google Shape;231;p36"/>
          <p:cNvPicPr preferRelativeResize="0"/>
          <p:nvPr/>
        </p:nvPicPr>
        <p:blipFill>
          <a:blip r:embed="rId5">
            <a:alphaModFix/>
          </a:blip>
          <a:stretch>
            <a:fillRect/>
          </a:stretch>
        </p:blipFill>
        <p:spPr>
          <a:xfrm>
            <a:off x="551200" y="2064850"/>
            <a:ext cx="1414325" cy="4400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3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7" name="Google Shape;237;p37"/>
          <p:cNvPicPr preferRelativeResize="0"/>
          <p:nvPr/>
        </p:nvPicPr>
        <p:blipFill>
          <a:blip r:embed="rId3">
            <a:alphaModFix/>
          </a:blip>
          <a:stretch>
            <a:fillRect/>
          </a:stretch>
        </p:blipFill>
        <p:spPr>
          <a:xfrm>
            <a:off x="152400" y="771450"/>
            <a:ext cx="8486775" cy="2228850"/>
          </a:xfrm>
          <a:prstGeom prst="rect">
            <a:avLst/>
          </a:prstGeom>
          <a:noFill/>
          <a:ln>
            <a:noFill/>
          </a:ln>
        </p:spPr>
      </p:pic>
      <p:sp>
        <p:nvSpPr>
          <p:cNvPr id="238" name="Google Shape;238;p37"/>
          <p:cNvSpPr txBox="1"/>
          <p:nvPr/>
        </p:nvSpPr>
        <p:spPr>
          <a:xfrm>
            <a:off x="312150" y="3000300"/>
            <a:ext cx="695400" cy="29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[4]</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3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44" name="Google Shape;244;p38"/>
          <p:cNvSpPr txBox="1"/>
          <p:nvPr/>
        </p:nvSpPr>
        <p:spPr>
          <a:xfrm>
            <a:off x="290875" y="957750"/>
            <a:ext cx="8350200" cy="37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We have focused on quality and improved it under some conditions. But results depend on the input graph.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have tried to improve the time of the pagerank but couldn’t improve much. Modified version is faster if added factor causes it to converge faster.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3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50" name="Google Shape;250;p3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M. Girvan and M. E. J. Newman, Community structure in social and biological networks, Proc. Natl. Acad. Sci. USA 99, 7821-7826 (2002).</a:t>
            </a:r>
            <a:endParaRPr/>
          </a:p>
          <a:p>
            <a:pPr indent="0" lvl="0" marL="0" rtl="0" algn="l">
              <a:spcBef>
                <a:spcPts val="1600"/>
              </a:spcBef>
              <a:spcAft>
                <a:spcPts val="0"/>
              </a:spcAft>
              <a:buNone/>
            </a:pPr>
            <a:r>
              <a:rPr lang="en"/>
              <a:t>[2] T.S. Evans, "Clique Graphs and Overlapping Communities", J.Stat.Mech. (2010) P12037  [arXiv:1009.0638]</a:t>
            </a:r>
            <a:endParaRPr/>
          </a:p>
          <a:p>
            <a:pPr indent="0" lvl="0" marL="0" rtl="0" algn="l">
              <a:spcBef>
                <a:spcPts val="1600"/>
              </a:spcBef>
              <a:spcAft>
                <a:spcPts val="1600"/>
              </a:spcAft>
              <a:buNone/>
            </a:pPr>
            <a:r>
              <a:rPr lang="en"/>
              <a:t>[3] Zachary, Wayne. (1976). “An Information Flow Model for Conflict and Fission in Small Groups1”. Journal of anthropological research. 33. 10.1086/jar.33.4.3629752.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4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56" name="Google Shape;256;p4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Konstantin Avrachenkov et. al. “Mean Field Analysis of Personalized PageRank with Implications for Local Graph Clustering”. June 20, 2018.</a:t>
            </a:r>
            <a:endParaRPr/>
          </a:p>
          <a:p>
            <a:pPr indent="0" lvl="0" marL="0" rtl="0" algn="l">
              <a:spcBef>
                <a:spcPts val="1600"/>
              </a:spcBef>
              <a:spcAft>
                <a:spcPts val="0"/>
              </a:spcAft>
              <a:buNone/>
            </a:pPr>
            <a:r>
              <a:rPr lang="en"/>
              <a:t>[5]  Hanghang Tong et. al. “Fast Random Walk with Restart and Its Applications”. September 2006</a:t>
            </a:r>
            <a:endParaRPr/>
          </a:p>
          <a:p>
            <a:pPr indent="0" lvl="0" marL="0" rtl="0" algn="l">
              <a:spcBef>
                <a:spcPts val="1600"/>
              </a:spcBef>
              <a:spcAft>
                <a:spcPts val="1600"/>
              </a:spcAft>
              <a:buNone/>
            </a:pPr>
            <a:r>
              <a:rPr lang="en"/>
              <a:t>[6] </a:t>
            </a:r>
            <a:r>
              <a:rPr lang="en"/>
              <a:t>R. Andersen, K. Lang and F. Chung, "Local Graph Partitioning using PageRank Vectors," 2006 47th Annual IEEE Symposium on Foundations of Computer Science (FOCS'06)(FOCS), Berkeley, California, 2006, pp. 475-486.</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Survey on the Topic</a:t>
            </a:r>
            <a:endParaRPr/>
          </a:p>
        </p:txBody>
      </p:sp>
      <p:sp>
        <p:nvSpPr>
          <p:cNvPr id="80" name="Google Shape;80;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RANDOM WALKS IN SOCIAL NETWORKS AND THEIR APPLICATIONS: A SURVEY</a:t>
            </a:r>
            <a:endParaRPr/>
          </a:p>
          <a:p>
            <a:pPr indent="0" lvl="0" marL="457200" rtl="0" algn="l">
              <a:spcBef>
                <a:spcPts val="1600"/>
              </a:spcBef>
              <a:spcAft>
                <a:spcPts val="1600"/>
              </a:spcAft>
              <a:buNone/>
            </a:pPr>
            <a:r>
              <a:rPr lang="en"/>
              <a:t>Purnamrita Sarkar, Andrew W. Moore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Academic Work Related to RWWR</a:t>
            </a:r>
            <a:endParaRPr/>
          </a:p>
        </p:txBody>
      </p:sp>
      <p:sp>
        <p:nvSpPr>
          <p:cNvPr id="86" name="Google Shape;86;p1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Improving Random Walk Estimation Accuracy with Uniform Restarts</a:t>
            </a:r>
            <a:endParaRPr/>
          </a:p>
          <a:p>
            <a:pPr indent="-342900" lvl="0" marL="457200" rtl="0" algn="l">
              <a:spcBef>
                <a:spcPts val="0"/>
              </a:spcBef>
              <a:spcAft>
                <a:spcPts val="0"/>
              </a:spcAft>
              <a:buSzPts val="1800"/>
              <a:buChar char="-"/>
            </a:pPr>
            <a:r>
              <a:rPr lang="en"/>
              <a:t>Supervised Random Walks: Predicting and Recommending Links in Social Networks</a:t>
            </a:r>
            <a:endParaRPr/>
          </a:p>
          <a:p>
            <a:pPr indent="-342900" lvl="0" marL="457200" rtl="0" algn="l">
              <a:spcBef>
                <a:spcPts val="0"/>
              </a:spcBef>
              <a:spcAft>
                <a:spcPts val="0"/>
              </a:spcAft>
              <a:buSzPts val="1800"/>
              <a:buChar char="-"/>
            </a:pPr>
            <a:r>
              <a:rPr lang="en"/>
              <a:t>Local Graph Clustering by Multi-network Random Walk with Restart</a:t>
            </a:r>
            <a:endParaRPr/>
          </a:p>
          <a:p>
            <a:pPr indent="-342900" lvl="0" marL="457200" rtl="0" algn="l">
              <a:spcBef>
                <a:spcPts val="0"/>
              </a:spcBef>
              <a:spcAft>
                <a:spcPts val="0"/>
              </a:spcAft>
              <a:buSzPts val="1800"/>
              <a:buChar char="-"/>
            </a:pPr>
            <a:r>
              <a:rPr lang="en"/>
              <a:t>Random Walks with Restarts for Graph-Based Classification: Teleportation Tuning and Sampling Design</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RWWR Continued</a:t>
            </a:r>
            <a:endParaRPr/>
          </a:p>
        </p:txBody>
      </p:sp>
      <p:sp>
        <p:nvSpPr>
          <p:cNvPr id="92" name="Google Shape;92;p1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Fast Random Walk with Restart and Its Applications</a:t>
            </a:r>
            <a:endParaRPr/>
          </a:p>
          <a:p>
            <a:pPr indent="-342900" lvl="0" marL="457200" rtl="0" algn="l">
              <a:spcBef>
                <a:spcPts val="0"/>
              </a:spcBef>
              <a:spcAft>
                <a:spcPts val="0"/>
              </a:spcAft>
              <a:buSzPts val="1800"/>
              <a:buChar char="-"/>
            </a:pPr>
            <a:r>
              <a:rPr lang="en"/>
              <a:t>Fast and Accurate Random Walk with Restart on Dynamic Graphs with Guarantees</a:t>
            </a:r>
            <a:endParaRPr/>
          </a:p>
          <a:p>
            <a:pPr indent="-342900" lvl="0" marL="457200" rtl="0" algn="l">
              <a:spcBef>
                <a:spcPts val="0"/>
              </a:spcBef>
              <a:spcAft>
                <a:spcPts val="0"/>
              </a:spcAft>
              <a:buSzPts val="1800"/>
              <a:buChar char="-"/>
            </a:pPr>
            <a:r>
              <a:rPr lang="en"/>
              <a:t>An Improved Random Walk Based Clustering Algorithm for Community Detection in Complex Networks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PPR and Related Work</a:t>
            </a:r>
            <a:endParaRPr/>
          </a:p>
        </p:txBody>
      </p:sp>
      <p:sp>
        <p:nvSpPr>
          <p:cNvPr id="98" name="Google Shape;98;p1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Mean Field Analysis of Personalized PageRank with Implications for Local Graph Clustering</a:t>
            </a:r>
            <a:endParaRPr/>
          </a:p>
          <a:p>
            <a:pPr indent="-342900" lvl="0" marL="457200" rtl="0" algn="l">
              <a:spcBef>
                <a:spcPts val="0"/>
              </a:spcBef>
              <a:spcAft>
                <a:spcPts val="0"/>
              </a:spcAft>
              <a:buSzPts val="1800"/>
              <a:buChar char="-"/>
            </a:pPr>
            <a:r>
              <a:rPr lang="en"/>
              <a:t>Personalized PageRank Clustering: A graph clustering algorithm based on random walks</a:t>
            </a:r>
            <a:endParaRPr/>
          </a:p>
          <a:p>
            <a:pPr indent="-342900" lvl="0" marL="457200" rtl="0" algn="l">
              <a:spcBef>
                <a:spcPts val="0"/>
              </a:spcBef>
              <a:spcAft>
                <a:spcPts val="0"/>
              </a:spcAft>
              <a:buSzPts val="1800"/>
              <a:buChar char="-"/>
            </a:pPr>
            <a:r>
              <a:rPr lang="en"/>
              <a:t>Second-order random walk-based proximity measures in graph analysis: formulations and algorithms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Clustering and Link Prediction</a:t>
            </a:r>
            <a:endParaRPr/>
          </a:p>
        </p:txBody>
      </p:sp>
      <p:sp>
        <p:nvSpPr>
          <p:cNvPr id="104" name="Google Shape;104;p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From biological to social networks: Link prediction based on multi-way spectral clustering</a:t>
            </a:r>
            <a:endParaRPr/>
          </a:p>
          <a:p>
            <a:pPr indent="-342900" lvl="0" marL="457200" rtl="0" algn="l">
              <a:spcBef>
                <a:spcPts val="0"/>
              </a:spcBef>
              <a:spcAft>
                <a:spcPts val="0"/>
              </a:spcAft>
              <a:buSzPts val="1800"/>
              <a:buChar char="-"/>
            </a:pPr>
            <a:r>
              <a:rPr lang="en"/>
              <a:t>The Link Prediction Problem for Social Networks</a:t>
            </a:r>
            <a:endParaRPr/>
          </a:p>
          <a:p>
            <a:pPr indent="-342900" lvl="0" marL="457200" rtl="0" algn="l">
              <a:spcBef>
                <a:spcPts val="0"/>
              </a:spcBef>
              <a:spcAft>
                <a:spcPts val="0"/>
              </a:spcAft>
              <a:buSzPts val="1800"/>
              <a:buChar char="-"/>
            </a:pPr>
            <a:r>
              <a:rPr lang="en"/>
              <a:t>Link prediction based on local random walk</a:t>
            </a:r>
            <a:endParaRPr/>
          </a:p>
          <a:p>
            <a:pPr indent="-342900" lvl="0" marL="457200" rtl="0" algn="l">
              <a:spcBef>
                <a:spcPts val="0"/>
              </a:spcBef>
              <a:spcAft>
                <a:spcPts val="0"/>
              </a:spcAft>
              <a:buSzPts val="1800"/>
              <a:buChar char="-"/>
            </a:pPr>
            <a:r>
              <a:rPr lang="en"/>
              <a:t>Local Graph Clustering and Applications to Graph Partitioning</a:t>
            </a:r>
            <a:endParaRPr/>
          </a:p>
          <a:p>
            <a:pPr indent="-342900" lvl="0" marL="457200" rtl="0" algn="l">
              <a:spcBef>
                <a:spcPts val="0"/>
              </a:spcBef>
              <a:spcAft>
                <a:spcPts val="0"/>
              </a:spcAft>
              <a:buSzPts val="1800"/>
              <a:buChar char="-"/>
            </a:pPr>
            <a:r>
              <a:rPr lang="en"/>
              <a:t>Local Clustering Algorithm for Massive Graphs and its Application to Nearly-Linear Time Graph Partitioning</a:t>
            </a:r>
            <a:endParaRPr/>
          </a:p>
          <a:p>
            <a:pPr indent="-342900" lvl="0" marL="457200" rtl="0" algn="l">
              <a:spcBef>
                <a:spcPts val="0"/>
              </a:spcBef>
              <a:spcAft>
                <a:spcPts val="0"/>
              </a:spcAft>
              <a:buSzPts val="1800"/>
              <a:buChar char="-"/>
            </a:pPr>
            <a:r>
              <a:rPr lang="en"/>
              <a:t>Parallel Local Graph Clustering</a:t>
            </a:r>
            <a:endParaRPr/>
          </a:p>
          <a:p>
            <a:pPr indent="-342900" lvl="0" marL="457200" rtl="0" algn="l">
              <a:spcBef>
                <a:spcPts val="0"/>
              </a:spcBef>
              <a:spcAft>
                <a:spcPts val="0"/>
              </a:spcAft>
              <a:buSzPts val="1800"/>
              <a:buChar char="-"/>
            </a:pPr>
            <a:r>
              <a:rPr lang="en"/>
              <a:t>Memetic Graph Clustering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PageRank Formulation</a:t>
            </a:r>
            <a:endParaRPr/>
          </a:p>
        </p:txBody>
      </p:sp>
      <p:sp>
        <p:nvSpPr>
          <p:cNvPr id="110" name="Google Shape;110;p20"/>
          <p:cNvSpPr txBox="1"/>
          <p:nvPr>
            <p:ph idx="4294967295" type="body"/>
          </p:nvPr>
        </p:nvSpPr>
        <p:spPr>
          <a:xfrm>
            <a:off x="311700" y="1244475"/>
            <a:ext cx="4716000" cy="332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Adding tuning factor to re-normalize the probabilities of P</a:t>
            </a:r>
            <a:endParaRPr/>
          </a:p>
        </p:txBody>
      </p:sp>
      <p:pic>
        <p:nvPicPr>
          <p:cNvPr id="111" name="Google Shape;111;p20"/>
          <p:cNvPicPr preferRelativeResize="0"/>
          <p:nvPr/>
        </p:nvPicPr>
        <p:blipFill>
          <a:blip r:embed="rId3">
            <a:alphaModFix/>
          </a:blip>
          <a:stretch>
            <a:fillRect/>
          </a:stretch>
        </p:blipFill>
        <p:spPr>
          <a:xfrm>
            <a:off x="5721062" y="2019387"/>
            <a:ext cx="1565000" cy="886200"/>
          </a:xfrm>
          <a:prstGeom prst="rect">
            <a:avLst/>
          </a:prstGeom>
          <a:noFill/>
          <a:ln>
            <a:noFill/>
          </a:ln>
        </p:spPr>
      </p:pic>
      <p:pic>
        <p:nvPicPr>
          <p:cNvPr id="112" name="Google Shape;112;p20"/>
          <p:cNvPicPr preferRelativeResize="0"/>
          <p:nvPr/>
        </p:nvPicPr>
        <p:blipFill>
          <a:blip r:embed="rId4">
            <a:alphaModFix/>
          </a:blip>
          <a:stretch>
            <a:fillRect/>
          </a:stretch>
        </p:blipFill>
        <p:spPr>
          <a:xfrm>
            <a:off x="4815188" y="1244466"/>
            <a:ext cx="3376725" cy="317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Clustering Tests</a:t>
            </a:r>
            <a:endParaRPr/>
          </a:p>
        </p:txBody>
      </p:sp>
      <p:sp>
        <p:nvSpPr>
          <p:cNvPr id="118" name="Google Shape;118;p21"/>
          <p:cNvSpPr txBox="1"/>
          <p:nvPr>
            <p:ph idx="4294967295" type="body"/>
          </p:nvPr>
        </p:nvSpPr>
        <p:spPr>
          <a:xfrm>
            <a:off x="199925" y="3106250"/>
            <a:ext cx="8520600" cy="183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Algorithms</a:t>
            </a:r>
            <a:r>
              <a:rPr lang="en"/>
              <a:t> were applied on FootballTSE graph [1], [2].</a:t>
            </a:r>
            <a:endParaRPr/>
          </a:p>
        </p:txBody>
      </p:sp>
      <p:graphicFrame>
        <p:nvGraphicFramePr>
          <p:cNvPr id="119" name="Google Shape;119;p21"/>
          <p:cNvGraphicFramePr/>
          <p:nvPr/>
        </p:nvGraphicFramePr>
        <p:xfrm>
          <a:off x="311700" y="1017725"/>
          <a:ext cx="3000000" cy="3000000"/>
        </p:xfrm>
        <a:graphic>
          <a:graphicData uri="http://schemas.openxmlformats.org/drawingml/2006/table">
            <a:tbl>
              <a:tblPr>
                <a:noFill/>
                <a:tableStyleId>{72989DDF-73CF-4FBC-B4BF-4DD69FD8F4C9}</a:tableStyleId>
              </a:tblPr>
              <a:tblGrid>
                <a:gridCol w="1594250"/>
                <a:gridCol w="980975"/>
              </a:tblGrid>
              <a:tr h="200025">
                <a:tc>
                  <a:txBody>
                    <a:bodyPr>
                      <a:noAutofit/>
                    </a:bodyPr>
                    <a:lstStyle/>
                    <a:p>
                      <a:pPr indent="0" lvl="0" marL="0" rtl="0" algn="l">
                        <a:lnSpc>
                          <a:spcPct val="115000"/>
                        </a:lnSpc>
                        <a:spcBef>
                          <a:spcPts val="0"/>
                        </a:spcBef>
                        <a:spcAft>
                          <a:spcPts val="0"/>
                        </a:spcAft>
                        <a:buNone/>
                      </a:pPr>
                      <a:r>
                        <a:rPr b="1" lang="en" sz="1000"/>
                        <a:t>Test1</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noAutofit/>
                    </a:bodyPr>
                    <a:lstStyle/>
                    <a:p>
                      <a:pPr indent="0" lvl="0" marL="0" rtl="0" algn="l">
                        <a:lnSpc>
                          <a:spcPct val="115000"/>
                        </a:lnSpc>
                        <a:spcBef>
                          <a:spcPts val="0"/>
                        </a:spcBef>
                        <a:spcAft>
                          <a:spcPts val="0"/>
                        </a:spcAft>
                        <a:buNone/>
                      </a:pPr>
                      <a:r>
                        <a:rPr b="1" lang="en" sz="1000"/>
                        <a:t>lambda</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1.2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noAutofit/>
                    </a:bodyPr>
                    <a:lstStyle/>
                    <a:p>
                      <a:pPr indent="0" lvl="0" marL="0" rtl="0" algn="l">
                        <a:lnSpc>
                          <a:spcPct val="115000"/>
                        </a:lnSpc>
                        <a:spcBef>
                          <a:spcPts val="0"/>
                        </a:spcBef>
                        <a:spcAft>
                          <a:spcPts val="0"/>
                        </a:spcAft>
                        <a:buNone/>
                      </a:pPr>
                      <a:r>
                        <a:rPr b="1" lang="en" sz="1000"/>
                        <a:t>sim_threshold</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0.01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noAutofit/>
                    </a:bodyPr>
                    <a:lstStyle/>
                    <a:p>
                      <a:pPr indent="0" lvl="0" marL="0" rtl="0" algn="l">
                        <a:lnSpc>
                          <a:spcPct val="115000"/>
                        </a:lnSpc>
                        <a:spcBef>
                          <a:spcPts val="0"/>
                        </a:spcBef>
                        <a:spcAft>
                          <a:spcPts val="0"/>
                        </a:spcAft>
                        <a:buNone/>
                      </a:pPr>
                      <a:r>
                        <a:rPr b="1" lang="en" sz="1000"/>
                        <a:t>cluster_merge_threshold</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0.4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noAutofit/>
                    </a:bodyPr>
                    <a:lstStyle/>
                    <a:p>
                      <a:pPr indent="0" lvl="0" marL="0" rtl="0" algn="l">
                        <a:lnSpc>
                          <a:spcPct val="115000"/>
                        </a:lnSpc>
                        <a:spcBef>
                          <a:spcPts val="0"/>
                        </a:spcBef>
                        <a:spcAft>
                          <a:spcPts val="0"/>
                        </a:spcAft>
                        <a:buNone/>
                      </a:pPr>
                      <a:r>
                        <a:rPr b="1" lang="en" sz="1000"/>
                        <a:t>NumClusters_PRM</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11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noAutofit/>
                    </a:bodyPr>
                    <a:lstStyle/>
                    <a:p>
                      <a:pPr indent="0" lvl="0" marL="0" rtl="0" algn="l">
                        <a:lnSpc>
                          <a:spcPct val="115000"/>
                        </a:lnSpc>
                        <a:spcBef>
                          <a:spcPts val="0"/>
                        </a:spcBef>
                        <a:spcAft>
                          <a:spcPts val="0"/>
                        </a:spcAft>
                        <a:buNone/>
                      </a:pPr>
                      <a:r>
                        <a:rPr b="1" lang="en" sz="1000"/>
                        <a:t>NumClusters_PR</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11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noAutofit/>
                    </a:bodyPr>
                    <a:lstStyle/>
                    <a:p>
                      <a:pPr indent="0" lvl="0" marL="0" rtl="0" algn="l">
                        <a:lnSpc>
                          <a:spcPct val="115000"/>
                        </a:lnSpc>
                        <a:spcBef>
                          <a:spcPts val="0"/>
                        </a:spcBef>
                        <a:spcAft>
                          <a:spcPts val="0"/>
                        </a:spcAft>
                        <a:buNone/>
                      </a:pPr>
                      <a:r>
                        <a:rPr b="1" lang="en" sz="1000"/>
                        <a:t>Conductance_PRM</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20.72456</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noAutofit/>
                    </a:bodyPr>
                    <a:lstStyle/>
                    <a:p>
                      <a:pPr indent="0" lvl="0" marL="0" rtl="0" algn="l">
                        <a:lnSpc>
                          <a:spcPct val="115000"/>
                        </a:lnSpc>
                        <a:spcBef>
                          <a:spcPts val="0"/>
                        </a:spcBef>
                        <a:spcAft>
                          <a:spcPts val="0"/>
                        </a:spcAft>
                        <a:buNone/>
                      </a:pPr>
                      <a:r>
                        <a:rPr b="1" lang="en" sz="1000"/>
                        <a:t>Conductance_Normal</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21.16332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120" name="Google Shape;120;p21"/>
          <p:cNvGraphicFramePr/>
          <p:nvPr/>
        </p:nvGraphicFramePr>
        <p:xfrm>
          <a:off x="3357050" y="1017725"/>
          <a:ext cx="3000000" cy="3000000"/>
        </p:xfrm>
        <a:graphic>
          <a:graphicData uri="http://schemas.openxmlformats.org/drawingml/2006/table">
            <a:tbl>
              <a:tblPr>
                <a:noFill/>
                <a:tableStyleId>{72989DDF-73CF-4FBC-B4BF-4DD69FD8F4C9}</a:tableStyleId>
              </a:tblPr>
              <a:tblGrid>
                <a:gridCol w="1922825"/>
                <a:gridCol w="1514075"/>
              </a:tblGrid>
              <a:tr h="197925">
                <a:tc>
                  <a:txBody>
                    <a:bodyPr>
                      <a:noAutofit/>
                    </a:bodyPr>
                    <a:lstStyle/>
                    <a:p>
                      <a:pPr indent="0" lvl="0" marL="0" rtl="0" algn="l">
                        <a:lnSpc>
                          <a:spcPct val="115000"/>
                        </a:lnSpc>
                        <a:spcBef>
                          <a:spcPts val="0"/>
                        </a:spcBef>
                        <a:spcAft>
                          <a:spcPts val="0"/>
                        </a:spcAft>
                        <a:buNone/>
                      </a:pPr>
                      <a:r>
                        <a:rPr b="1" lang="en" sz="1000"/>
                        <a:t>Test1.2</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64950">
                <a:tc>
                  <a:txBody>
                    <a:bodyPr>
                      <a:noAutofit/>
                    </a:bodyPr>
                    <a:lstStyle/>
                    <a:p>
                      <a:pPr indent="0" lvl="0" marL="0" rtl="0" algn="l">
                        <a:lnSpc>
                          <a:spcPct val="115000"/>
                        </a:lnSpc>
                        <a:spcBef>
                          <a:spcPts val="0"/>
                        </a:spcBef>
                        <a:spcAft>
                          <a:spcPts val="0"/>
                        </a:spcAft>
                        <a:buNone/>
                      </a:pPr>
                      <a:r>
                        <a:rPr b="1" lang="en" sz="1000"/>
                        <a:t>lambda</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64950">
                <a:tc>
                  <a:txBody>
                    <a:bodyPr>
                      <a:noAutofit/>
                    </a:bodyPr>
                    <a:lstStyle/>
                    <a:p>
                      <a:pPr indent="0" lvl="0" marL="0" rtl="0" algn="l">
                        <a:lnSpc>
                          <a:spcPct val="115000"/>
                        </a:lnSpc>
                        <a:spcBef>
                          <a:spcPts val="0"/>
                        </a:spcBef>
                        <a:spcAft>
                          <a:spcPts val="0"/>
                        </a:spcAft>
                        <a:buNone/>
                      </a:pPr>
                      <a:r>
                        <a:rPr b="1" lang="en" sz="1000"/>
                        <a:t>sim_threshold</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0.01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7025">
                <a:tc>
                  <a:txBody>
                    <a:bodyPr>
                      <a:noAutofit/>
                    </a:bodyPr>
                    <a:lstStyle/>
                    <a:p>
                      <a:pPr indent="0" lvl="0" marL="0" rtl="0" algn="l">
                        <a:lnSpc>
                          <a:spcPct val="115000"/>
                        </a:lnSpc>
                        <a:spcBef>
                          <a:spcPts val="0"/>
                        </a:spcBef>
                        <a:spcAft>
                          <a:spcPts val="0"/>
                        </a:spcAft>
                        <a:buNone/>
                      </a:pPr>
                      <a:r>
                        <a:rPr b="1" lang="en" sz="1000"/>
                        <a:t>cluster_merge_threshold</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0.4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64950">
                <a:tc>
                  <a:txBody>
                    <a:bodyPr>
                      <a:noAutofit/>
                    </a:bodyPr>
                    <a:lstStyle/>
                    <a:p>
                      <a:pPr indent="0" lvl="0" marL="0" rtl="0" algn="l">
                        <a:lnSpc>
                          <a:spcPct val="115000"/>
                        </a:lnSpc>
                        <a:spcBef>
                          <a:spcPts val="0"/>
                        </a:spcBef>
                        <a:spcAft>
                          <a:spcPts val="0"/>
                        </a:spcAft>
                        <a:buNone/>
                      </a:pPr>
                      <a:r>
                        <a:rPr b="1" lang="en" sz="1000"/>
                        <a:t>NumClusters_PRM</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12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64950">
                <a:tc>
                  <a:txBody>
                    <a:bodyPr>
                      <a:noAutofit/>
                    </a:bodyPr>
                    <a:lstStyle/>
                    <a:p>
                      <a:pPr indent="0" lvl="0" marL="0" rtl="0" algn="l">
                        <a:lnSpc>
                          <a:spcPct val="115000"/>
                        </a:lnSpc>
                        <a:spcBef>
                          <a:spcPts val="0"/>
                        </a:spcBef>
                        <a:spcAft>
                          <a:spcPts val="0"/>
                        </a:spcAft>
                        <a:buNone/>
                      </a:pPr>
                      <a:r>
                        <a:rPr b="1" lang="en" sz="1000"/>
                        <a:t>NumClusters_PR</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11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7025">
                <a:tc>
                  <a:txBody>
                    <a:bodyPr>
                      <a:noAutofit/>
                    </a:bodyPr>
                    <a:lstStyle/>
                    <a:p>
                      <a:pPr indent="0" lvl="0" marL="0" rtl="0" algn="l">
                        <a:lnSpc>
                          <a:spcPct val="115000"/>
                        </a:lnSpc>
                        <a:spcBef>
                          <a:spcPts val="0"/>
                        </a:spcBef>
                        <a:spcAft>
                          <a:spcPts val="0"/>
                        </a:spcAft>
                        <a:buNone/>
                      </a:pPr>
                      <a:r>
                        <a:rPr b="1" lang="en" sz="1000"/>
                        <a:t>Conductance_PRM</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26.8223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7025">
                <a:tc>
                  <a:txBody>
                    <a:bodyPr>
                      <a:noAutofit/>
                    </a:bodyPr>
                    <a:lstStyle/>
                    <a:p>
                      <a:pPr indent="0" lvl="0" marL="0" rtl="0" algn="l">
                        <a:lnSpc>
                          <a:spcPct val="115000"/>
                        </a:lnSpc>
                        <a:spcBef>
                          <a:spcPts val="0"/>
                        </a:spcBef>
                        <a:spcAft>
                          <a:spcPts val="0"/>
                        </a:spcAft>
                        <a:buNone/>
                      </a:pPr>
                      <a:r>
                        <a:rPr b="1" lang="en" sz="1000"/>
                        <a:t>Conductance_Normal</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noAutofit/>
                    </a:bodyPr>
                    <a:lstStyle/>
                    <a:p>
                      <a:pPr indent="0" lvl="0" marL="0" rtl="0" algn="r">
                        <a:lnSpc>
                          <a:spcPct val="115000"/>
                        </a:lnSpc>
                        <a:spcBef>
                          <a:spcPts val="0"/>
                        </a:spcBef>
                        <a:spcAft>
                          <a:spcPts val="0"/>
                        </a:spcAft>
                        <a:buNone/>
                      </a:pPr>
                      <a:r>
                        <a:rPr lang="en" sz="1000"/>
                        <a:t>21.16332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